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5" r:id="rId4"/>
    <p:sldId id="256" r:id="rId5"/>
    <p:sldId id="259" r:id="rId6"/>
    <p:sldId id="257" r:id="rId7"/>
    <p:sldId id="258" r:id="rId8"/>
    <p:sldId id="261" r:id="rId9"/>
    <p:sldId id="268" r:id="rId10"/>
    <p:sldId id="260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71224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96" d="100"/>
          <a:sy n="96" d="100"/>
        </p:scale>
        <p:origin x="5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0:31.6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1,'3'2,"0"1,1-1,0 0,-1-1,1 1,0 0,0-1,0 0,0 0,0 0,6 0,6 2,284 49,5-22,222-5,1050-26,-1565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1:29.7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2:10.9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0,'296'9,"15"0,1326-9,-1507 9,-13 1,651-8,-393-4,2861 2,-3221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2:13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1,'1851'0,"-1528"9,-25 0,209-10,209 2,-452 8,86 1,751-11,-816 11,-8 0,806-11,-960-9,0 0,-104 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2:16.1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93,'158'-9,"-16"0,648 8,-383 2,-205-10,-18-1,559 9,-352 2,-176-19,-30 1,387 14,-293 5,1582-2,-1705-10,3 0,116 11,-259-1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2:18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0,'278'10,"-34"-1,215-10,172 3,-306 14,7 0,276-11,54 1,-161 3,-216-5,-11 4,79 1,798-10,-1005 10,-16 1,318-9,-230-2,-201 1,0-1,26-5,-24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2:23.01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1,'2416'0,"-2397"0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0:35.7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0,'410'12,"391"-3,-497-11,1597 2,-1791-10,-73 6,-15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0:44.60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1,'15'1,"0"0,20 5,20 3,552 12,1893-22,-2355-8,3-1,-132 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0:46.7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1,'79'-1,"473"13,68-3,-388-11,1050 2,-1266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1:05.61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0,'849'0,"-834"0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1:24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40,'35'-2,"0"-1,49-11,-47 6,71-4,218 12,-141 1,-152 1,38 6,30 2,-86-10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1:26.6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0,'679'0,"-566"10,-2 0,146-11,-241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1:28.2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21,'0'0,"1"-1,-1 0,0 1,0-1,1 0,-1 1,0-1,1 1,-1-1,1 0,-1 1,0-1,1 1,-1-1,1 1,0-1,-1 1,1 0,-1-1,1 1,0 0,-1-1,1 1,0 0,-1 0,1 0,0-1,0 1,24-3,-21 3,319-4,-182 6,620-2,-742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9T16:51:29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0,'646'0,"-607"0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D8B7-793D-4FBB-9EF3-80E99CE55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F84771-8CE0-2431-B2FC-240B83443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73676-BA1E-2D66-6472-9644239B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9ACDF-D57C-2C65-0B75-9EC6949D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616D8-0605-3734-EE76-B5AECDEC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8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A80A-0163-B840-3B34-3AD2A9AD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68EB2-AA21-D3C2-6368-6225D6F5A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57C32-9DB4-F32C-9E37-1494BC5E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AF752-127C-5A9D-64C3-F9A4157C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EAFD-682A-1360-4CE0-084D648D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23B0D-62E7-BBBB-5A46-6191A92D8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D9A56-B7DD-9D5F-A2CA-9424F8FE9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2FC3F-697E-147D-09A4-928595627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A0726-A927-1924-4CBB-7252D9C16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40DBE-A9B1-FA94-BB1E-20C3E02B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901C-CC45-5809-C386-C04EB4B2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F040-CD64-6089-2626-3DAC7660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1F514-8D44-351F-DC1F-99ADCBCB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1901A-6400-8E72-BBD9-67D023E1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B272A-CDE5-CC1C-B551-10FE5541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1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DA2E-E975-DDEC-9073-6F103160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09E0C-0227-1E59-8464-E577CA451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5164-0AE4-D18D-5E9E-863AE6F1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37C01-8314-F16C-FA3C-0A7AE5B4A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E85F9-1FDB-4F36-C4BB-BF26B3F7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263A-7DDA-8FC0-EFCD-5DCE8113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AD0AB-5D33-022C-E19C-6A72EBF0D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7C54B-6250-66CD-A5B7-A2B105099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8D93D-D1AD-0741-CDFB-4659EC939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14E9B-858D-8758-CB3D-823B2FDC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D8C42-46A8-1314-D7E1-742F470C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8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4FF9-F045-42C6-F93F-BD8BFD71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33264-8F43-FA5F-6F9A-7AC177568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CE571-3912-F0F4-1260-D75DEB9E5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3D4592-D2A4-28E5-F74A-B548FB25C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A6845-E1F9-4511-49A4-EC646169A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216F7-8C07-BD5F-D79F-98095DBA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C0350D-7EA2-4A9D-41DA-F7F1D5BC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A7045-EB8D-1969-E401-CD01913D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6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916B-23C3-BB0B-09B7-8EBB6B5E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53058-401C-C314-BDCA-1EA06607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C6660-6CB1-BEF9-317A-EE33E033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0518-736C-E581-5A3F-E94EF651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79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D70B9-B8F4-EEE9-F003-F6F35F03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78F41-0C1B-38B0-2AE4-D946EE455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39FF-D8F3-ACCE-863F-EE698CAA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6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A9D3-51A8-2553-6D96-9B55BCC2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195A0-74EE-C688-2F1D-BC135C2C3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4A4CF-EA62-7284-BC66-08C03F65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06903-9FD4-C186-069A-BB1E28E21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D0740-457D-57BE-D64A-3D9F8490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4A8C3-4FA0-D463-3298-12E9ADA7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BD84-B7B6-75F3-B82F-DC750165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7C349-EE7D-48FF-18D9-2C79DC3BB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64E34-B5B7-DEEF-256E-A015D0721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79670-FBC2-6493-6708-E6D46F826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2BAC1-1629-EFA2-73A0-28403F6FA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DBAB0-48F2-0329-72C7-13CEDC358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1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2DF8C-4C9B-DCD3-D61D-87D568E7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9A74-2E3C-4C79-B5F4-A90C229C2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E67CD-8C03-31AA-E328-8463C6838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FAA9A-367E-47B1-B389-82CA2D06AE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D725A-4717-9410-DB0C-F6C49DB4A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8D697-1529-8B3A-9A6A-547BCF64B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0AB49-27A8-435E-A459-BFCF20710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8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22.png"/><Relationship Id="rId21" Type="http://schemas.openxmlformats.org/officeDocument/2006/relationships/image" Target="../media/image190.png"/><Relationship Id="rId34" Type="http://schemas.openxmlformats.org/officeDocument/2006/relationships/image" Target="../media/image5.png"/><Relationship Id="rId7" Type="http://schemas.openxmlformats.org/officeDocument/2006/relationships/image" Target="../media/image120.png"/><Relationship Id="rId12" Type="http://schemas.openxmlformats.org/officeDocument/2006/relationships/customXml" Target="../ink/ink5.xml"/><Relationship Id="rId17" Type="http://schemas.openxmlformats.org/officeDocument/2006/relationships/image" Target="../media/image170.png"/><Relationship Id="rId25" Type="http://schemas.openxmlformats.org/officeDocument/2006/relationships/image" Target="../media/image210.png"/><Relationship Id="rId33" Type="http://schemas.openxmlformats.org/officeDocument/2006/relationships/image" Target="../media/image25.png"/><Relationship Id="rId2" Type="http://schemas.openxmlformats.org/officeDocument/2006/relationships/image" Target="../media/image2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4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11.png"/><Relationship Id="rId15" Type="http://schemas.openxmlformats.org/officeDocument/2006/relationships/image" Target="../media/image160.png"/><Relationship Id="rId23" Type="http://schemas.openxmlformats.org/officeDocument/2006/relationships/image" Target="../media/image20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80.png"/><Relationship Id="rId31" Type="http://schemas.openxmlformats.org/officeDocument/2006/relationships/image" Target="../media/image24.png"/><Relationship Id="rId4" Type="http://schemas.openxmlformats.org/officeDocument/2006/relationships/customXml" Target="../ink/ink1.xml"/><Relationship Id="rId9" Type="http://schemas.openxmlformats.org/officeDocument/2006/relationships/image" Target="../media/image13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20.png"/><Relationship Id="rId30" Type="http://schemas.openxmlformats.org/officeDocument/2006/relationships/customXml" Target="../ink/ink14.xml"/><Relationship Id="rId35" Type="http://schemas.openxmlformats.org/officeDocument/2006/relationships/image" Target="../media/image6.svg"/><Relationship Id="rId8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A01B-565D-67D4-E577-59D5EF5C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Kubernetes for GPS Tracking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A23A-F144-535B-8712-24426E594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IOT-STORAGE &amp; VIRTUALIZATION</a:t>
            </a:r>
          </a:p>
          <a:p>
            <a:pPr marL="0" indent="0">
              <a:buNone/>
            </a:pPr>
            <a:r>
              <a:rPr lang="en-US" dirty="0"/>
              <a:t>Prof. Alireza Rahmani </a:t>
            </a:r>
            <a:r>
              <a:rPr lang="en-US" dirty="0" err="1"/>
              <a:t>Niaraki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Daniel Ruiz</a:t>
            </a:r>
          </a:p>
          <a:p>
            <a:pPr marL="0" indent="0">
              <a:buNone/>
            </a:pPr>
            <a:r>
              <a:rPr lang="en-US" dirty="0"/>
              <a:t>Maria Gonzalez</a:t>
            </a:r>
          </a:p>
        </p:txBody>
      </p:sp>
      <p:pic>
        <p:nvPicPr>
          <p:cNvPr id="7" name="Graphic 6" descr="Route (Two Pins With A Path) outline">
            <a:extLst>
              <a:ext uri="{FF2B5EF4-FFF2-40B4-BE49-F238E27FC236}">
                <a16:creationId xmlns:a16="http://schemas.microsoft.com/office/drawing/2014/main" id="{7F32DD67-E265-42BF-BFAE-2DC755BD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5113" y="1672656"/>
            <a:ext cx="4568687" cy="45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8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2A4F57-A584-5577-CC33-DBA3DCCF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36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References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4411BF-429B-62F7-F7E3-8CECFAAFB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17" y="1351371"/>
            <a:ext cx="1073094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Méndez, S. (2022). Edge Computing Systems with Kubernetes.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Packt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Publishing.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Kubernetes Documentation. (2023, August 01). Communicate Between Containers in the Same Pod Using a Shared Volume. https://kubernetes.io/docs/tasks/access-application-cluster/communicate-containers-same-pod-shared-volume/ (Last modified: August 01, 2023, 4:57 PM PST).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raphic 2" descr="Route (Two Pins With A Path) outline">
            <a:extLst>
              <a:ext uri="{FF2B5EF4-FFF2-40B4-BE49-F238E27FC236}">
                <a16:creationId xmlns:a16="http://schemas.microsoft.com/office/drawing/2014/main" id="{C060DF42-1ACA-703D-AA3A-F1523DE4C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2015" y="31068"/>
            <a:ext cx="905223" cy="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1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3E11-02AF-6A5E-8CAD-2974E523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311AC-2646-036B-E343-BB6227B7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92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00A0-67ED-930D-7D3D-A3C39784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36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E2935-6446-02D1-8BED-7D0DFFF54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575"/>
            <a:ext cx="9723783" cy="5129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74151"/>
                </a:solidFill>
                <a:latin typeface="Söhne"/>
              </a:rPr>
              <a:t>GOALS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Practice the use of 	and	 		concepts in a potential real case scenario.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Reflect on the use of 			to acquire a deeper understanding of the tool and the problems it solves.</a:t>
            </a:r>
          </a:p>
          <a:p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74151"/>
                </a:solidFill>
                <a:latin typeface="Söhne"/>
              </a:rPr>
              <a:t>LIMITS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Probably not the optimal way of using components.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Deeper understanding of components and k8s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arquitecture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is needed.</a:t>
            </a: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6" name="Picture 2" descr="How Docker Works">
            <a:extLst>
              <a:ext uri="{FF2B5EF4-FFF2-40B4-BE49-F238E27FC236}">
                <a16:creationId xmlns:a16="http://schemas.microsoft.com/office/drawing/2014/main" id="{3EC11DAE-E96B-C80B-F427-927E9C32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073" y="1807391"/>
            <a:ext cx="1149440" cy="53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ubernetes Documentation | Kubernetes">
            <a:extLst>
              <a:ext uri="{FF2B5EF4-FFF2-40B4-BE49-F238E27FC236}">
                <a16:creationId xmlns:a16="http://schemas.microsoft.com/office/drawing/2014/main" id="{CC4E123E-8E02-E11D-C8C1-87A73F7A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97" y="1977807"/>
            <a:ext cx="1709529" cy="36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Kubernetes Documentation | Kubernetes">
            <a:extLst>
              <a:ext uri="{FF2B5EF4-FFF2-40B4-BE49-F238E27FC236}">
                <a16:creationId xmlns:a16="http://schemas.microsoft.com/office/drawing/2014/main" id="{A2155C91-70F9-B060-0FB1-443CF504E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471" y="2851236"/>
            <a:ext cx="1709529" cy="36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Route (Two Pins With A Path) outline">
            <a:extLst>
              <a:ext uri="{FF2B5EF4-FFF2-40B4-BE49-F238E27FC236}">
                <a16:creationId xmlns:a16="http://schemas.microsoft.com/office/drawing/2014/main" id="{911B90E2-8BF1-D340-F86C-1829A9DA7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15" y="31068"/>
            <a:ext cx="905223" cy="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50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00A0-67ED-930D-7D3D-A3C39784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444"/>
            <a:ext cx="10515600" cy="4236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Demo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E73E0-CBF8-0A9B-D297-A7827708C265}"/>
              </a:ext>
            </a:extLst>
          </p:cNvPr>
          <p:cNvSpPr txBox="1"/>
          <p:nvPr/>
        </p:nvSpPr>
        <p:spPr>
          <a:xfrm>
            <a:off x="4629859" y="2277807"/>
            <a:ext cx="2997385" cy="2670512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pic>
        <p:nvPicPr>
          <p:cNvPr id="21" name="Graphic 20" descr="Route (Two Pins With A Path) outline">
            <a:extLst>
              <a:ext uri="{FF2B5EF4-FFF2-40B4-BE49-F238E27FC236}">
                <a16:creationId xmlns:a16="http://schemas.microsoft.com/office/drawing/2014/main" id="{DAA51367-438F-04A8-FC94-68FCE8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40" y="17176"/>
            <a:ext cx="905223" cy="9052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032256-7B81-3BE3-1DFC-6DD69353A0E0}"/>
              </a:ext>
            </a:extLst>
          </p:cNvPr>
          <p:cNvGrpSpPr/>
          <p:nvPr/>
        </p:nvGrpSpPr>
        <p:grpSpPr>
          <a:xfrm>
            <a:off x="7009492" y="5140545"/>
            <a:ext cx="1512969" cy="1765245"/>
            <a:chOff x="7407949" y="589153"/>
            <a:chExt cx="2158382" cy="25942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93C6B-B761-67FD-4FB6-39C49B3CE49E}"/>
                </a:ext>
              </a:extLst>
            </p:cNvPr>
            <p:cNvGrpSpPr/>
            <p:nvPr/>
          </p:nvGrpSpPr>
          <p:grpSpPr>
            <a:xfrm>
              <a:off x="7407949" y="589153"/>
              <a:ext cx="2158382" cy="2594221"/>
              <a:chOff x="6850017" y="917871"/>
              <a:chExt cx="2158382" cy="2594221"/>
            </a:xfrm>
          </p:grpSpPr>
          <p:pic>
            <p:nvPicPr>
              <p:cNvPr id="7" name="Graphic 6" descr="Car outline">
                <a:extLst>
                  <a:ext uri="{FF2B5EF4-FFF2-40B4-BE49-F238E27FC236}">
                    <a16:creationId xmlns:a16="http://schemas.microsoft.com/office/drawing/2014/main" id="{11BB834A-8F8E-53E1-9083-B6948699C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6850017" y="917871"/>
                <a:ext cx="2158382" cy="2594221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99A24-BEFE-AAC3-C013-3662C9D098B9}"/>
                  </a:ext>
                </a:extLst>
              </p:cNvPr>
              <p:cNvSpPr txBox="1"/>
              <p:nvPr/>
            </p:nvSpPr>
            <p:spPr>
              <a:xfrm>
                <a:off x="7582856" y="1978740"/>
                <a:ext cx="1113183" cy="542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CID 2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E96EF7-209F-BAEC-D85F-FFE9D218DF59}"/>
                </a:ext>
              </a:extLst>
            </p:cNvPr>
            <p:cNvSpPr txBox="1"/>
            <p:nvPr/>
          </p:nvSpPr>
          <p:spPr>
            <a:xfrm>
              <a:off x="8172197" y="849048"/>
              <a:ext cx="1326078" cy="542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Maria’s</a:t>
              </a:r>
            </a:p>
          </p:txBody>
        </p:sp>
      </p:grpSp>
      <p:pic>
        <p:nvPicPr>
          <p:cNvPr id="18" name="Graphic 17" descr="Remote learning science outline">
            <a:extLst>
              <a:ext uri="{FF2B5EF4-FFF2-40B4-BE49-F238E27FC236}">
                <a16:creationId xmlns:a16="http://schemas.microsoft.com/office/drawing/2014/main" id="{FD48AA90-64FE-AD02-2F59-3222443B8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297" y="753076"/>
            <a:ext cx="2337450" cy="2337450"/>
          </a:xfrm>
          <a:prstGeom prst="rect">
            <a:avLst/>
          </a:prstGeom>
        </p:spPr>
      </p:pic>
      <p:pic>
        <p:nvPicPr>
          <p:cNvPr id="1026" name="Picture 2" descr="Figure 13.6 – Near destinations showed when clicking the blue mark&#10;">
            <a:extLst>
              <a:ext uri="{FF2B5EF4-FFF2-40B4-BE49-F238E27FC236}">
                <a16:creationId xmlns:a16="http://schemas.microsoft.com/office/drawing/2014/main" id="{431C8610-C7D6-5156-BEF4-F206236F4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r="4277"/>
          <a:stretch/>
        </p:blipFill>
        <p:spPr bwMode="auto">
          <a:xfrm>
            <a:off x="421056" y="1091722"/>
            <a:ext cx="3848607" cy="2422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7AEFD3-AEB3-3AC3-F14D-FA0042C705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1797" y="2936778"/>
            <a:ext cx="1787695" cy="1191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A4BE6CC-A591-8371-2D8F-020BA371D4DE}"/>
              </a:ext>
            </a:extLst>
          </p:cNvPr>
          <p:cNvSpPr/>
          <p:nvPr/>
        </p:nvSpPr>
        <p:spPr>
          <a:xfrm>
            <a:off x="8541099" y="513225"/>
            <a:ext cx="3339548" cy="2715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44F966-F408-5618-63DF-6A63BB781FB1}"/>
              </a:ext>
            </a:extLst>
          </p:cNvPr>
          <p:cNvSpPr/>
          <p:nvPr/>
        </p:nvSpPr>
        <p:spPr>
          <a:xfrm>
            <a:off x="8541098" y="3613063"/>
            <a:ext cx="3326403" cy="2715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16211B-D1B1-E201-1A00-8EB0A9BBCD92}"/>
              </a:ext>
            </a:extLst>
          </p:cNvPr>
          <p:cNvCxnSpPr>
            <a:cxnSpLocks/>
          </p:cNvCxnSpPr>
          <p:nvPr/>
        </p:nvCxnSpPr>
        <p:spPr>
          <a:xfrm flipH="1">
            <a:off x="7517938" y="2062404"/>
            <a:ext cx="686191" cy="3766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53D115-E5C9-34C9-D3B1-508A74198037}"/>
              </a:ext>
            </a:extLst>
          </p:cNvPr>
          <p:cNvCxnSpPr>
            <a:cxnSpLocks/>
          </p:cNvCxnSpPr>
          <p:nvPr/>
        </p:nvCxnSpPr>
        <p:spPr>
          <a:xfrm flipH="1" flipV="1">
            <a:off x="7553391" y="4176759"/>
            <a:ext cx="808731" cy="346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EF6FBF-CD11-F15A-0609-D891E3D42278}"/>
              </a:ext>
            </a:extLst>
          </p:cNvPr>
          <p:cNvGrpSpPr/>
          <p:nvPr/>
        </p:nvGrpSpPr>
        <p:grpSpPr>
          <a:xfrm>
            <a:off x="7009491" y="252213"/>
            <a:ext cx="1512969" cy="1765245"/>
            <a:chOff x="7407949" y="589153"/>
            <a:chExt cx="2158382" cy="25942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052AD6-3C4C-D04B-4631-4BF31274AFCD}"/>
                </a:ext>
              </a:extLst>
            </p:cNvPr>
            <p:cNvGrpSpPr/>
            <p:nvPr/>
          </p:nvGrpSpPr>
          <p:grpSpPr>
            <a:xfrm>
              <a:off x="7407949" y="589153"/>
              <a:ext cx="2158382" cy="2594221"/>
              <a:chOff x="6850017" y="917871"/>
              <a:chExt cx="2158382" cy="2594221"/>
            </a:xfrm>
          </p:grpSpPr>
          <p:pic>
            <p:nvPicPr>
              <p:cNvPr id="50" name="Graphic 49" descr="Car outline">
                <a:extLst>
                  <a:ext uri="{FF2B5EF4-FFF2-40B4-BE49-F238E27FC236}">
                    <a16:creationId xmlns:a16="http://schemas.microsoft.com/office/drawing/2014/main" id="{5C80F487-87A1-E34C-D989-ECD662D08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6850017" y="917871"/>
                <a:ext cx="2158382" cy="2594221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656734-559D-0BC8-1A21-1B232B1F9221}"/>
                  </a:ext>
                </a:extLst>
              </p:cNvPr>
              <p:cNvSpPr txBox="1"/>
              <p:nvPr/>
            </p:nvSpPr>
            <p:spPr>
              <a:xfrm>
                <a:off x="7582856" y="1978739"/>
                <a:ext cx="1113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CID 1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AD3D53-1855-C6D9-5252-4B865A71A848}"/>
                </a:ext>
              </a:extLst>
            </p:cNvPr>
            <p:cNvSpPr txBox="1"/>
            <p:nvPr/>
          </p:nvSpPr>
          <p:spPr>
            <a:xfrm>
              <a:off x="8172197" y="849048"/>
              <a:ext cx="1326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Daniel’s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35B560-FB10-6A28-5F3A-5ED82E09AA1D}"/>
              </a:ext>
            </a:extLst>
          </p:cNvPr>
          <p:cNvCxnSpPr>
            <a:cxnSpLocks/>
          </p:cNvCxnSpPr>
          <p:nvPr/>
        </p:nvCxnSpPr>
        <p:spPr>
          <a:xfrm>
            <a:off x="4369904" y="2257320"/>
            <a:ext cx="738809" cy="3194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467E5D2-A1A8-D073-281F-B11636EEC913}"/>
              </a:ext>
            </a:extLst>
          </p:cNvPr>
          <p:cNvCxnSpPr>
            <a:cxnSpLocks/>
          </p:cNvCxnSpPr>
          <p:nvPr/>
        </p:nvCxnSpPr>
        <p:spPr>
          <a:xfrm flipV="1">
            <a:off x="4347022" y="4797287"/>
            <a:ext cx="761691" cy="4256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7D1CDC3-E858-5A54-D34E-8789A295BF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1663" b="94802"/>
          <a:stretch/>
        </p:blipFill>
        <p:spPr>
          <a:xfrm>
            <a:off x="384089" y="974084"/>
            <a:ext cx="2596596" cy="2077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930F39A-2EE6-952D-E083-0BA919880E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1663" b="94802"/>
          <a:stretch/>
        </p:blipFill>
        <p:spPr>
          <a:xfrm>
            <a:off x="2971365" y="491889"/>
            <a:ext cx="2596596" cy="20774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EA7C5E8-019E-89A4-B50C-F3D356FFEED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696" t="6151" r="13175" b="56977"/>
          <a:stretch/>
        </p:blipFill>
        <p:spPr>
          <a:xfrm>
            <a:off x="1253607" y="3812169"/>
            <a:ext cx="2249900" cy="107528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1337DA2-FCCC-0E54-978E-646E656C26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8483" y="4706858"/>
            <a:ext cx="2086078" cy="211884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153A7299-D689-40EC-DC88-673FC1FFDE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5861" b="93824"/>
          <a:stretch/>
        </p:blipFill>
        <p:spPr>
          <a:xfrm>
            <a:off x="907773" y="3770520"/>
            <a:ext cx="2519961" cy="268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C8167A-D280-988C-FD95-334AC7EFBC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099" y="2226369"/>
            <a:ext cx="3339548" cy="2265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4B20B0-07A6-D4D0-F8DD-B8D5408C58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1099" y="491889"/>
            <a:ext cx="3326402" cy="110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E88CD6-6367-8737-9071-E99F229FE4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69666" y="5215368"/>
            <a:ext cx="3326402" cy="11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8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598E72D-3907-309C-0750-B1705D098A36}"/>
              </a:ext>
            </a:extLst>
          </p:cNvPr>
          <p:cNvGrpSpPr/>
          <p:nvPr/>
        </p:nvGrpSpPr>
        <p:grpSpPr>
          <a:xfrm>
            <a:off x="7388087" y="1603517"/>
            <a:ext cx="3544957" cy="2553891"/>
            <a:chOff x="6632713" y="887896"/>
            <a:chExt cx="3544957" cy="2553891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6CA75D-F843-D2E6-C7F5-9C160FB99EAA}"/>
                </a:ext>
              </a:extLst>
            </p:cNvPr>
            <p:cNvSpPr txBox="1"/>
            <p:nvPr/>
          </p:nvSpPr>
          <p:spPr>
            <a:xfrm>
              <a:off x="6632713" y="887896"/>
              <a:ext cx="3544957" cy="255389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minikube</a:t>
              </a:r>
              <a:r>
                <a:rPr lang="en-US" dirty="0"/>
                <a:t> cluster Node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722209-EBFF-FF14-5836-2D55040AE862}"/>
                </a:ext>
              </a:extLst>
            </p:cNvPr>
            <p:cNvSpPr txBox="1"/>
            <p:nvPr/>
          </p:nvSpPr>
          <p:spPr>
            <a:xfrm>
              <a:off x="7156174" y="1384852"/>
              <a:ext cx="2458278" cy="1687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Pod (1 replica)</a:t>
              </a:r>
            </a:p>
            <a:p>
              <a:pPr algn="ctr"/>
              <a:endParaRPr lang="en-US" sz="1200" b="1" dirty="0"/>
            </a:p>
            <a:p>
              <a:pPr algn="ctr"/>
              <a:endParaRPr lang="en-US" sz="1200" b="1" dirty="0"/>
            </a:p>
            <a:p>
              <a:pPr algn="ctr"/>
              <a:endParaRPr lang="en-US" sz="1200" b="1" dirty="0"/>
            </a:p>
            <a:p>
              <a:pPr algn="ctr"/>
              <a:endParaRPr lang="en-US" sz="1200" b="1" dirty="0"/>
            </a:p>
            <a:p>
              <a:pPr algn="ctr"/>
              <a:endParaRPr lang="en-US" sz="1200" b="1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C032F8-71CE-CECE-67AB-2F69423500D5}"/>
                </a:ext>
              </a:extLst>
            </p:cNvPr>
            <p:cNvGrpSpPr/>
            <p:nvPr/>
          </p:nvGrpSpPr>
          <p:grpSpPr>
            <a:xfrm>
              <a:off x="7394714" y="1911717"/>
              <a:ext cx="1968906" cy="1033870"/>
              <a:chOff x="4373218" y="1779196"/>
              <a:chExt cx="1968906" cy="1033870"/>
            </a:xfrm>
            <a:grpFill/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F318F3-B526-FEB4-42D5-B6C8D9C3A940}"/>
                  </a:ext>
                </a:extLst>
              </p:cNvPr>
              <p:cNvSpPr txBox="1"/>
              <p:nvPr/>
            </p:nvSpPr>
            <p:spPr>
              <a:xfrm>
                <a:off x="4373218" y="1779196"/>
                <a:ext cx="915359" cy="2769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/>
                  <a:t>gps</a:t>
                </a:r>
                <a:r>
                  <a:rPr lang="en-US" sz="1200" dirty="0"/>
                  <a:t>-writer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98AE6B7-D948-8916-C496-F60D03F44B81}"/>
                  </a:ext>
                </a:extLst>
              </p:cNvPr>
              <p:cNvSpPr txBox="1"/>
              <p:nvPr/>
            </p:nvSpPr>
            <p:spPr>
              <a:xfrm>
                <a:off x="5426765" y="1779196"/>
                <a:ext cx="915359" cy="276999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/>
                  <a:t>gps</a:t>
                </a:r>
                <a:r>
                  <a:rPr lang="en-US" sz="1200" dirty="0"/>
                  <a:t>-reader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739E4E-66DE-4D50-69DE-15B4E71C2130}"/>
                  </a:ext>
                </a:extLst>
              </p:cNvPr>
              <p:cNvSpPr txBox="1"/>
              <p:nvPr/>
            </p:nvSpPr>
            <p:spPr>
              <a:xfrm>
                <a:off x="4890054" y="2372654"/>
                <a:ext cx="915359" cy="440412"/>
              </a:xfrm>
              <a:prstGeom prst="can">
                <a:avLst/>
              </a:prstGeom>
              <a:grpFill/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Volume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52172CFC-CCA8-D279-5913-06667C572347}"/>
                  </a:ext>
                </a:extLst>
              </p:cNvPr>
              <p:cNvCxnSpPr>
                <a:cxnSpLocks/>
                <a:stCxn id="20" idx="2"/>
                <a:endCxn id="22" idx="1"/>
              </p:cNvCxnSpPr>
              <p:nvPr/>
            </p:nvCxnSpPr>
            <p:spPr>
              <a:xfrm>
                <a:off x="4830898" y="2056195"/>
                <a:ext cx="516836" cy="316459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9B65361-3DAB-E7CD-E4FE-3898C55A59CF}"/>
                  </a:ext>
                </a:extLst>
              </p:cNvPr>
              <p:cNvCxnSpPr>
                <a:stCxn id="22" idx="1"/>
                <a:endCxn id="21" idx="2"/>
              </p:cNvCxnSpPr>
              <p:nvPr/>
            </p:nvCxnSpPr>
            <p:spPr>
              <a:xfrm flipV="1">
                <a:off x="5347734" y="2056195"/>
                <a:ext cx="536711" cy="316459"/>
              </a:xfrm>
              <a:prstGeom prst="straightConnector1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77A0ECE-9996-08E7-CF2D-7D1BBC5A3DCC}"/>
              </a:ext>
            </a:extLst>
          </p:cNvPr>
          <p:cNvSpPr txBox="1"/>
          <p:nvPr/>
        </p:nvSpPr>
        <p:spPr>
          <a:xfrm>
            <a:off x="1371359" y="1603516"/>
            <a:ext cx="3544957" cy="25538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K8s cluster Node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94D96B-8BF1-431A-0033-2DEEE2266B3E}"/>
              </a:ext>
            </a:extLst>
          </p:cNvPr>
          <p:cNvSpPr txBox="1"/>
          <p:nvPr/>
        </p:nvSpPr>
        <p:spPr>
          <a:xfrm>
            <a:off x="3368976" y="2635106"/>
            <a:ext cx="915359" cy="2769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gps</a:t>
            </a:r>
            <a:r>
              <a:rPr lang="en-US" sz="1200" dirty="0"/>
              <a:t>-server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C402CB-9FB2-FCC9-C67B-4AE0D3FF8D7C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 flipV="1">
            <a:off x="4284335" y="2773606"/>
            <a:ext cx="119270" cy="6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2CF1177-D53C-99CD-E321-EC7ECB78ABB3}"/>
              </a:ext>
            </a:extLst>
          </p:cNvPr>
          <p:cNvSpPr txBox="1"/>
          <p:nvPr/>
        </p:nvSpPr>
        <p:spPr>
          <a:xfrm>
            <a:off x="2178867" y="2805327"/>
            <a:ext cx="915359" cy="2769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frontend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7C72159-8E91-A307-6CED-2773E777BCD2}"/>
              </a:ext>
            </a:extLst>
          </p:cNvPr>
          <p:cNvCxnSpPr>
            <a:cxnSpLocks/>
            <a:stCxn id="55" idx="3"/>
            <a:endCxn id="42" idx="1"/>
          </p:cNvCxnSpPr>
          <p:nvPr/>
        </p:nvCxnSpPr>
        <p:spPr>
          <a:xfrm>
            <a:off x="2028957" y="2929093"/>
            <a:ext cx="149911" cy="34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miley Face 46">
            <a:extLst>
              <a:ext uri="{FF2B5EF4-FFF2-40B4-BE49-F238E27FC236}">
                <a16:creationId xmlns:a16="http://schemas.microsoft.com/office/drawing/2014/main" id="{8AB2CB63-30D0-FA0E-D382-B9B5EF547A83}"/>
              </a:ext>
            </a:extLst>
          </p:cNvPr>
          <p:cNvSpPr/>
          <p:nvPr/>
        </p:nvSpPr>
        <p:spPr>
          <a:xfrm>
            <a:off x="375501" y="2758614"/>
            <a:ext cx="357171" cy="357171"/>
          </a:xfrm>
          <a:prstGeom prst="smileyFac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1702FF-66A4-A609-7EE4-2454B0A99031}"/>
              </a:ext>
            </a:extLst>
          </p:cNvPr>
          <p:cNvSpPr txBox="1"/>
          <p:nvPr/>
        </p:nvSpPr>
        <p:spPr>
          <a:xfrm>
            <a:off x="5004321" y="1854295"/>
            <a:ext cx="2264496" cy="1546086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Internet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CD77DA-3448-484F-0301-A39E76412520}"/>
              </a:ext>
            </a:extLst>
          </p:cNvPr>
          <p:cNvSpPr txBox="1"/>
          <p:nvPr/>
        </p:nvSpPr>
        <p:spPr>
          <a:xfrm>
            <a:off x="4403605" y="2626680"/>
            <a:ext cx="1126761" cy="30646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Service: </a:t>
            </a:r>
            <a:r>
              <a:rPr lang="en-US" sz="1200" dirty="0" err="1"/>
              <a:t>lb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D1E89B-1F07-3984-C1DD-D99A95EFA4AB}"/>
              </a:ext>
            </a:extLst>
          </p:cNvPr>
          <p:cNvSpPr txBox="1"/>
          <p:nvPr/>
        </p:nvSpPr>
        <p:spPr>
          <a:xfrm>
            <a:off x="902196" y="2775859"/>
            <a:ext cx="1126761" cy="30646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Service: </a:t>
            </a:r>
            <a:r>
              <a:rPr lang="en-US" sz="1200" dirty="0" err="1"/>
              <a:t>lb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07D7AA-0186-37A4-0275-C381956C6F89}"/>
              </a:ext>
            </a:extLst>
          </p:cNvPr>
          <p:cNvSpPr txBox="1"/>
          <p:nvPr/>
        </p:nvSpPr>
        <p:spPr>
          <a:xfrm>
            <a:off x="3370970" y="3097148"/>
            <a:ext cx="915359" cy="4616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tracking-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33A562-7F7D-AD98-B019-45CEBD814DE1}"/>
              </a:ext>
            </a:extLst>
          </p:cNvPr>
          <p:cNvSpPr txBox="1"/>
          <p:nvPr/>
        </p:nvSpPr>
        <p:spPr>
          <a:xfrm>
            <a:off x="2528911" y="2045012"/>
            <a:ext cx="915359" cy="440412"/>
          </a:xfrm>
          <a:prstGeom prst="can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Redis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CAE3F6F-5A2B-D454-8AC2-F43FF5313C49}"/>
              </a:ext>
            </a:extLst>
          </p:cNvPr>
          <p:cNvCxnSpPr>
            <a:cxnSpLocks/>
            <a:stCxn id="34" idx="0"/>
            <a:endCxn id="60" idx="3"/>
          </p:cNvCxnSpPr>
          <p:nvPr/>
        </p:nvCxnSpPr>
        <p:spPr>
          <a:xfrm flipH="1" flipV="1">
            <a:off x="2986591" y="2485424"/>
            <a:ext cx="806702" cy="169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E255B7-F2C0-5985-4014-2F515D0A07AE}"/>
              </a:ext>
            </a:extLst>
          </p:cNvPr>
          <p:cNvSpPr txBox="1"/>
          <p:nvPr/>
        </p:nvSpPr>
        <p:spPr>
          <a:xfrm>
            <a:off x="2491264" y="3655841"/>
            <a:ext cx="915359" cy="440412"/>
          </a:xfrm>
          <a:prstGeom prst="can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Mongo </a:t>
            </a:r>
            <a:r>
              <a:rPr lang="en-US" sz="1200" dirty="0" err="1"/>
              <a:t>db</a:t>
            </a:r>
            <a:endParaRPr lang="en-US" sz="12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D014EB9-22B8-1BAA-D98C-4101257A7D7A}"/>
              </a:ext>
            </a:extLst>
          </p:cNvPr>
          <p:cNvCxnSpPr>
            <a:stCxn id="58" idx="2"/>
            <a:endCxn id="71" idx="1"/>
          </p:cNvCxnSpPr>
          <p:nvPr/>
        </p:nvCxnSpPr>
        <p:spPr>
          <a:xfrm flipH="1">
            <a:off x="2948944" y="3592467"/>
            <a:ext cx="846343" cy="63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7A33F61-637E-E3DD-BB51-595A33093D01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3826656" y="2943826"/>
            <a:ext cx="1994" cy="15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D8B82A-4AA2-35C8-B6FF-BCD2A0B82505}"/>
              </a:ext>
            </a:extLst>
          </p:cNvPr>
          <p:cNvCxnSpPr>
            <a:cxnSpLocks/>
            <a:stCxn id="20" idx="1"/>
            <a:endCxn id="35" idx="3"/>
          </p:cNvCxnSpPr>
          <p:nvPr/>
        </p:nvCxnSpPr>
        <p:spPr>
          <a:xfrm flipH="1">
            <a:off x="5530366" y="2765838"/>
            <a:ext cx="2619722" cy="1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52E27F3-C1F2-6F64-4DCA-3BCD5CAB62C8}"/>
              </a:ext>
            </a:extLst>
          </p:cNvPr>
          <p:cNvCxnSpPr>
            <a:stCxn id="42" idx="3"/>
            <a:endCxn id="34" idx="1"/>
          </p:cNvCxnSpPr>
          <p:nvPr/>
        </p:nvCxnSpPr>
        <p:spPr>
          <a:xfrm flipV="1">
            <a:off x="3094226" y="2793798"/>
            <a:ext cx="274751" cy="150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75214B0-1E6D-76BE-3BCF-D584F0E0BDA1}"/>
              </a:ext>
            </a:extLst>
          </p:cNvPr>
          <p:cNvCxnSpPr>
            <a:stCxn id="42" idx="3"/>
            <a:endCxn id="58" idx="1"/>
          </p:cNvCxnSpPr>
          <p:nvPr/>
        </p:nvCxnSpPr>
        <p:spPr>
          <a:xfrm>
            <a:off x="3027500" y="2964019"/>
            <a:ext cx="343470" cy="363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E362B054-53B1-1E00-1EB5-04597B544A04}"/>
              </a:ext>
            </a:extLst>
          </p:cNvPr>
          <p:cNvSpPr txBox="1">
            <a:spLocks/>
          </p:cNvSpPr>
          <p:nvPr/>
        </p:nvSpPr>
        <p:spPr>
          <a:xfrm>
            <a:off x="814075" y="5026639"/>
            <a:ext cx="10515600" cy="152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The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800" b="1" dirty="0" err="1">
                <a:solidFill>
                  <a:srgbClr val="374151"/>
                </a:solidFill>
                <a:latin typeface="Söhne"/>
              </a:rPr>
              <a:t>gps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-writer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and </a:t>
            </a:r>
            <a:r>
              <a:rPr lang="en-US" sz="1800" b="1" dirty="0" err="1">
                <a:solidFill>
                  <a:srgbClr val="374151"/>
                </a:solidFill>
                <a:latin typeface="Söhne"/>
              </a:rPr>
              <a:t>gps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-reader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containers are closely linked, favoring placement within the same 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pod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. No data persistence or 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Service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 component is necessary in this context.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Söhne"/>
              </a:rPr>
              <a:t>We are using </a:t>
            </a:r>
            <a:r>
              <a:rPr lang="en-US" sz="1800" dirty="0" err="1">
                <a:solidFill>
                  <a:srgbClr val="374151"/>
                </a:solidFill>
                <a:latin typeface="Söhne"/>
              </a:rPr>
              <a:t>wifi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, but real system should use the LTE network, for example.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Mongo </a:t>
            </a:r>
            <a:r>
              <a:rPr lang="en-US" sz="1800" b="1" dirty="0" err="1">
                <a:solidFill>
                  <a:srgbClr val="374151"/>
                </a:solidFill>
                <a:latin typeface="Söhne"/>
              </a:rPr>
              <a:t>db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should use a </a:t>
            </a:r>
            <a:r>
              <a:rPr lang="en-US" sz="1800" b="1" dirty="0">
                <a:solidFill>
                  <a:srgbClr val="374151"/>
                </a:solidFill>
                <a:latin typeface="Söhne"/>
              </a:rPr>
              <a:t>persistent volume</a:t>
            </a:r>
            <a:r>
              <a:rPr lang="en-US" sz="1800" dirty="0">
                <a:solidFill>
                  <a:srgbClr val="374151"/>
                </a:solidFill>
                <a:latin typeface="Söhne"/>
              </a:rPr>
              <a:t>.</a:t>
            </a: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43A62415-E664-892F-2935-BEEA8027337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423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Kubernetes GPS Tracking System Architecture</a:t>
            </a:r>
          </a:p>
        </p:txBody>
      </p:sp>
      <p:pic>
        <p:nvPicPr>
          <p:cNvPr id="3" name="Graphic 2" descr="Car outline">
            <a:extLst>
              <a:ext uri="{FF2B5EF4-FFF2-40B4-BE49-F238E27FC236}">
                <a16:creationId xmlns:a16="http://schemas.microsoft.com/office/drawing/2014/main" id="{5CBE6DDF-8EEC-E75D-A7B2-0C3A2AF06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579084" y="2434257"/>
            <a:ext cx="2399128" cy="288358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BA20925-B0EC-6017-1754-055AAB26E2A7}"/>
              </a:ext>
            </a:extLst>
          </p:cNvPr>
          <p:cNvSpPr txBox="1"/>
          <p:nvPr/>
        </p:nvSpPr>
        <p:spPr>
          <a:xfrm>
            <a:off x="1482551" y="2119027"/>
            <a:ext cx="1408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 replica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662FE86-EB27-02D2-FADF-290F088CB738}"/>
              </a:ext>
            </a:extLst>
          </p:cNvPr>
          <p:cNvSpPr txBox="1"/>
          <p:nvPr/>
        </p:nvSpPr>
        <p:spPr>
          <a:xfrm>
            <a:off x="1425554" y="3726295"/>
            <a:ext cx="1408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 replica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F35326-7754-8A44-1427-3BEE1CA116EB}"/>
              </a:ext>
            </a:extLst>
          </p:cNvPr>
          <p:cNvSpPr txBox="1"/>
          <p:nvPr/>
        </p:nvSpPr>
        <p:spPr>
          <a:xfrm>
            <a:off x="3124460" y="3542940"/>
            <a:ext cx="1408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 replica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EC46A1D-936C-2994-4FBE-39342BA9C19B}"/>
              </a:ext>
            </a:extLst>
          </p:cNvPr>
          <p:cNvSpPr txBox="1"/>
          <p:nvPr/>
        </p:nvSpPr>
        <p:spPr>
          <a:xfrm>
            <a:off x="3157919" y="2402203"/>
            <a:ext cx="1408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 replica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165D6-D4CE-2379-2011-9D39E8DCBB51}"/>
              </a:ext>
            </a:extLst>
          </p:cNvPr>
          <p:cNvSpPr txBox="1"/>
          <p:nvPr/>
        </p:nvSpPr>
        <p:spPr>
          <a:xfrm>
            <a:off x="7341707" y="1060151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5976C-DBFF-BA3C-7291-612C34DC7CE2}"/>
              </a:ext>
            </a:extLst>
          </p:cNvPr>
          <p:cNvSpPr txBox="1"/>
          <p:nvPr/>
        </p:nvSpPr>
        <p:spPr>
          <a:xfrm>
            <a:off x="1371359" y="1060151"/>
            <a:ext cx="239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layer</a:t>
            </a:r>
          </a:p>
        </p:txBody>
      </p:sp>
      <p:pic>
        <p:nvPicPr>
          <p:cNvPr id="6" name="Graphic 5" descr="Route (Two Pins With A Path) outline">
            <a:extLst>
              <a:ext uri="{FF2B5EF4-FFF2-40B4-BE49-F238E27FC236}">
                <a16:creationId xmlns:a16="http://schemas.microsoft.com/office/drawing/2014/main" id="{818A64FD-B8FD-655E-5486-518E2824E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32015" y="31068"/>
            <a:ext cx="905223" cy="905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F62BC2-FA51-F784-3982-D615043882D2}"/>
              </a:ext>
            </a:extLst>
          </p:cNvPr>
          <p:cNvSpPr txBox="1"/>
          <p:nvPr/>
        </p:nvSpPr>
        <p:spPr>
          <a:xfrm>
            <a:off x="6162421" y="2743488"/>
            <a:ext cx="915359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 req.</a:t>
            </a:r>
          </a:p>
        </p:txBody>
      </p:sp>
    </p:spTree>
    <p:extLst>
      <p:ext uri="{BB962C8B-B14F-4D97-AF65-F5344CB8AC3E}">
        <p14:creationId xmlns:p14="http://schemas.microsoft.com/office/powerpoint/2010/main" val="96836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00A0-67ED-930D-7D3D-A3C39784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36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Edge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E2935-6446-02D1-8BED-7D0DFFF54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797"/>
            <a:ext cx="10896600" cy="51299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sz="2600" b="0" i="0" dirty="0">
                <a:solidFill>
                  <a:srgbClr val="374151"/>
                </a:solidFill>
                <a:effectLst/>
                <a:latin typeface="Söhne"/>
              </a:rPr>
              <a:t>In a practical use case, the </a:t>
            </a:r>
            <a:r>
              <a:rPr lang="en-US" sz="2600" b="1" i="0" dirty="0" err="1">
                <a:solidFill>
                  <a:srgbClr val="374151"/>
                </a:solidFill>
                <a:effectLst/>
                <a:latin typeface="Söhne"/>
              </a:rPr>
              <a:t>gps</a:t>
            </a:r>
            <a:r>
              <a:rPr lang="en-US" sz="2600" b="1" i="0" dirty="0">
                <a:solidFill>
                  <a:srgbClr val="374151"/>
                </a:solidFill>
                <a:effectLst/>
                <a:latin typeface="Söhne"/>
              </a:rPr>
              <a:t>-reader</a:t>
            </a:r>
            <a:r>
              <a:rPr lang="en-US" sz="2600" b="0" i="0" dirty="0">
                <a:solidFill>
                  <a:srgbClr val="374151"/>
                </a:solidFill>
                <a:effectLst/>
                <a:latin typeface="Söhne"/>
              </a:rPr>
              <a:t> would read from a GPS module and convert coordinates from NMEA format to decimal degrees.</a:t>
            </a:r>
          </a:p>
          <a:p>
            <a:pPr marL="0" indent="0">
              <a:buNone/>
            </a:pPr>
            <a:r>
              <a:rPr lang="en-US" sz="2400" b="0" i="1" dirty="0">
                <a:solidFill>
                  <a:srgbClr val="374151"/>
                </a:solidFill>
                <a:effectLst/>
                <a:latin typeface="Söhne"/>
              </a:rPr>
              <a:t>"$GPGGA,123519,4807.038,N,01131.000,E"   </a:t>
            </a:r>
            <a:r>
              <a:rPr lang="en-US" sz="2400" b="0" i="1" dirty="0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  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374151"/>
                </a:solidFill>
                <a:latin typeface="Söhne"/>
                <a:sym typeface="Wingdings" panose="05000000000000000000" pitchFamily="2" charset="2"/>
              </a:rPr>
              <a:t>						</a:t>
            </a:r>
            <a:r>
              <a:rPr lang="en-US" sz="2400" b="0" i="1" dirty="0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{“</a:t>
            </a:r>
            <a:r>
              <a:rPr lang="en-US" sz="2400" b="0" i="1" dirty="0">
                <a:solidFill>
                  <a:srgbClr val="374151"/>
                </a:solidFill>
                <a:effectLst/>
                <a:latin typeface="Söhne"/>
              </a:rPr>
              <a:t>latitude”: 48.1173, “longitude”: 11.5167}</a:t>
            </a:r>
          </a:p>
          <a:p>
            <a:pPr marL="0" indent="0">
              <a:buNone/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F82294-B094-9BA6-784C-2E323BBA6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"/>
          <a:stretch/>
        </p:blipFill>
        <p:spPr>
          <a:xfrm>
            <a:off x="768625" y="961034"/>
            <a:ext cx="6427305" cy="3500451"/>
          </a:xfrm>
          <a:prstGeom prst="rect">
            <a:avLst/>
          </a:prstGeom>
        </p:spPr>
      </p:pic>
      <p:pic>
        <p:nvPicPr>
          <p:cNvPr id="4" name="Graphic 3" descr="Route (Two Pins With A Path) outline">
            <a:extLst>
              <a:ext uri="{FF2B5EF4-FFF2-40B4-BE49-F238E27FC236}">
                <a16:creationId xmlns:a16="http://schemas.microsoft.com/office/drawing/2014/main" id="{FFA431EC-8E8E-E20A-12FF-F9CC1D627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2015" y="31068"/>
            <a:ext cx="905223" cy="905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0F738-579F-ECD0-DD5E-A4DD3364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49" y="313555"/>
            <a:ext cx="3259715" cy="1758484"/>
          </a:xfrm>
          <a:prstGeom prst="rect">
            <a:avLst/>
          </a:prstGeom>
        </p:spPr>
      </p:pic>
      <p:pic>
        <p:nvPicPr>
          <p:cNvPr id="3076" name="Picture 4" descr="WAVE-21707 SIM7600G-H M.2 4G HAT for Raspberry Pi, LTE CAT4 High Speed, 4G/3G/2G,  GNSS, Global Band">
            <a:extLst>
              <a:ext uri="{FF2B5EF4-FFF2-40B4-BE49-F238E27FC236}">
                <a16:creationId xmlns:a16="http://schemas.microsoft.com/office/drawing/2014/main" id="{3B7ED07E-073D-CB38-FB44-531017EDD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586" y="1597843"/>
            <a:ext cx="2608585" cy="263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47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00A0-67ED-930D-7D3D-A3C39784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36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Edge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E2935-6446-02D1-8BED-7D0DFFF54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7023"/>
            <a:ext cx="9723783" cy="5129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Computation happening in the edge.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generating artificial coordinates 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in decimal degrees format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gps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-writer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appending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carID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b="1" i="0" dirty="0" err="1">
                <a:solidFill>
                  <a:srgbClr val="374151"/>
                </a:solidFill>
                <a:effectLst/>
                <a:latin typeface="Söhne"/>
              </a:rPr>
              <a:t>gps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-reader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). </a:t>
            </a: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758CB-83FF-1C0B-D6C2-2154DF56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7988" r="1404" b="45756"/>
          <a:stretch/>
        </p:blipFill>
        <p:spPr>
          <a:xfrm>
            <a:off x="838200" y="2552292"/>
            <a:ext cx="10078872" cy="1059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FFA5B-9E48-478C-54BC-7800173BA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38" r="9716" b="46692"/>
          <a:stretch/>
        </p:blipFill>
        <p:spPr>
          <a:xfrm>
            <a:off x="838200" y="3870258"/>
            <a:ext cx="10078875" cy="17493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B611668-FDD3-493A-16DC-80A8F0B485E7}"/>
                  </a:ext>
                </a:extLst>
              </p14:cNvPr>
              <p14:cNvContentPartPr/>
              <p14:nvPr/>
            </p14:nvContentPartPr>
            <p14:xfrm>
              <a:off x="9627449" y="2842315"/>
              <a:ext cx="1004040" cy="46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B611668-FDD3-493A-16DC-80A8F0B485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3809" y="2734675"/>
                <a:ext cx="11116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59B5C21-62D7-D284-FDAC-6F596BDD9A22}"/>
                  </a:ext>
                </a:extLst>
              </p14:cNvPr>
              <p14:cNvContentPartPr/>
              <p14:nvPr/>
            </p14:nvContentPartPr>
            <p14:xfrm>
              <a:off x="8997809" y="1715875"/>
              <a:ext cx="1290960" cy="7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59B5C21-62D7-D284-FDAC-6F596BDD9A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4169" y="1607875"/>
                <a:ext cx="13986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BE1B125-6F7B-8542-B2A8-8C49D488895D}"/>
                  </a:ext>
                </a:extLst>
              </p14:cNvPr>
              <p14:cNvContentPartPr/>
              <p14:nvPr/>
            </p14:nvContentPartPr>
            <p14:xfrm>
              <a:off x="3829649" y="2099995"/>
              <a:ext cx="1272960" cy="1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BE1B125-6F7B-8542-B2A8-8C49D48889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5649" y="1992355"/>
                <a:ext cx="1380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F6FB304-5390-88A4-B0AA-4A5DA83EF29F}"/>
                  </a:ext>
                </a:extLst>
              </p14:cNvPr>
              <p14:cNvContentPartPr/>
              <p14:nvPr/>
            </p14:nvContentPartPr>
            <p14:xfrm>
              <a:off x="9660569" y="4213915"/>
              <a:ext cx="1001520" cy="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F6FB304-5390-88A4-B0AA-4A5DA83EF2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6569" y="4105915"/>
                <a:ext cx="11091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9CE3C9-4393-C052-6F14-E15AD6B0549E}"/>
                  </a:ext>
                </a:extLst>
              </p14:cNvPr>
              <p14:cNvContentPartPr/>
              <p14:nvPr/>
            </p14:nvContentPartPr>
            <p14:xfrm>
              <a:off x="6837809" y="4598395"/>
              <a:ext cx="3117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9CE3C9-4393-C052-6F14-E15AD6B054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4169" y="4490395"/>
                <a:ext cx="419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3561BE-5428-50A7-205F-87DAE716D694}"/>
                  </a:ext>
                </a:extLst>
              </p14:cNvPr>
              <p14:cNvContentPartPr/>
              <p14:nvPr/>
            </p14:nvContentPartPr>
            <p14:xfrm>
              <a:off x="1112729" y="3053635"/>
              <a:ext cx="371520" cy="14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3561BE-5428-50A7-205F-87DAE716D6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9089" y="2945995"/>
                <a:ext cx="4791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879869-534C-55E4-84AF-2F38FAC82A2D}"/>
                  </a:ext>
                </a:extLst>
              </p14:cNvPr>
              <p14:cNvContentPartPr/>
              <p14:nvPr/>
            </p14:nvContentPartPr>
            <p14:xfrm>
              <a:off x="3929009" y="3054355"/>
              <a:ext cx="423720" cy="7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879869-534C-55E4-84AF-2F38FAC82A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75369" y="2946355"/>
                <a:ext cx="5313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B25B01E-2578-7BE4-0957-C5E93F19D3EB}"/>
                  </a:ext>
                </a:extLst>
              </p14:cNvPr>
              <p14:cNvContentPartPr/>
              <p14:nvPr/>
            </p14:nvContentPartPr>
            <p14:xfrm>
              <a:off x="1126409" y="4577515"/>
              <a:ext cx="464040" cy="7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B25B01E-2578-7BE4-0957-C5E93F19D3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2409" y="4469875"/>
                <a:ext cx="5716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E2E53D-2043-3602-6AD1-12C58312A557}"/>
                  </a:ext>
                </a:extLst>
              </p14:cNvPr>
              <p14:cNvContentPartPr/>
              <p14:nvPr/>
            </p14:nvContentPartPr>
            <p14:xfrm>
              <a:off x="3935849" y="4591915"/>
              <a:ext cx="24732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E2E53D-2043-3602-6AD1-12C58312A5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82209" y="4483915"/>
                <a:ext cx="354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FB6DB4-9E3E-20F7-4486-7F2697FFF64B}"/>
                  </a:ext>
                </a:extLst>
              </p14:cNvPr>
              <p14:cNvContentPartPr/>
              <p14:nvPr/>
            </p14:nvContentPartPr>
            <p14:xfrm>
              <a:off x="4419329" y="459191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FB6DB4-9E3E-20F7-4486-7F2697FFF64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65689" y="448391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6B025A3-0B93-2BC1-2447-5C92830ECEBF}"/>
                  </a:ext>
                </a:extLst>
              </p14:cNvPr>
              <p14:cNvContentPartPr/>
              <p14:nvPr/>
            </p14:nvContentPartPr>
            <p14:xfrm>
              <a:off x="1106609" y="2994955"/>
              <a:ext cx="2478960" cy="14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6B025A3-0B93-2BC1-2447-5C92830ECE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2609" y="2886955"/>
                <a:ext cx="2586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73E63EB-5F44-B3F0-32D8-37997C87477A}"/>
                  </a:ext>
                </a:extLst>
              </p14:cNvPr>
              <p14:cNvContentPartPr/>
              <p14:nvPr/>
            </p14:nvContentPartPr>
            <p14:xfrm>
              <a:off x="3909209" y="3047875"/>
              <a:ext cx="2635560" cy="20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73E63EB-5F44-B3F0-32D8-37997C8747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55569" y="2940235"/>
                <a:ext cx="27432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872164A-A57F-6EAC-02C4-C6D81A02F924}"/>
                  </a:ext>
                </a:extLst>
              </p14:cNvPr>
              <p14:cNvContentPartPr/>
              <p14:nvPr/>
            </p14:nvContentPartPr>
            <p14:xfrm>
              <a:off x="1185809" y="4564915"/>
              <a:ext cx="2424960" cy="33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872164A-A57F-6EAC-02C4-C6D81A02F92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31809" y="4456915"/>
                <a:ext cx="25326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4229B0-A983-F92A-0CE5-9FD225CE1EBE}"/>
                  </a:ext>
                </a:extLst>
              </p14:cNvPr>
              <p14:cNvContentPartPr/>
              <p14:nvPr/>
            </p14:nvContentPartPr>
            <p14:xfrm>
              <a:off x="3995249" y="4618195"/>
              <a:ext cx="2570760" cy="40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4229B0-A983-F92A-0CE5-9FD225CE1E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41249" y="4510195"/>
                <a:ext cx="26784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BEFF6D1-B98A-3E1A-7500-FCC3C3ECF987}"/>
                  </a:ext>
                </a:extLst>
              </p14:cNvPr>
              <p14:cNvContentPartPr/>
              <p14:nvPr/>
            </p14:nvContentPartPr>
            <p14:xfrm>
              <a:off x="6844649" y="4611715"/>
              <a:ext cx="8769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BEFF6D1-B98A-3E1A-7500-FCC3C3ECF9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90649" y="4504075"/>
                <a:ext cx="9846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Graphic 23" descr="Route (Two Pins With A Path) outline">
            <a:extLst>
              <a:ext uri="{FF2B5EF4-FFF2-40B4-BE49-F238E27FC236}">
                <a16:creationId xmlns:a16="http://schemas.microsoft.com/office/drawing/2014/main" id="{38D54881-D9BD-7E6E-89CF-71C3E494E9A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232015" y="31068"/>
            <a:ext cx="905223" cy="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2A4F57-A584-5577-CC33-DBA3DCCF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36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Cloud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A70D90-D14A-F89E-58BE-01375FB3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95" y="877542"/>
            <a:ext cx="10858210" cy="5546924"/>
          </a:xfrm>
          <a:prstGeom prst="rect">
            <a:avLst/>
          </a:prstGeom>
        </p:spPr>
      </p:pic>
      <p:pic>
        <p:nvPicPr>
          <p:cNvPr id="2" name="Graphic 1" descr="Route (Two Pins With A Path) outline">
            <a:extLst>
              <a:ext uri="{FF2B5EF4-FFF2-40B4-BE49-F238E27FC236}">
                <a16:creationId xmlns:a16="http://schemas.microsoft.com/office/drawing/2014/main" id="{786C95D0-67B3-CCD5-760D-DF695D1B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2015" y="31068"/>
            <a:ext cx="905223" cy="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2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2A4F57-A584-5577-CC33-DBA3DCCFE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36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Cloud Cluster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4DB2E8-5BBF-3B52-6C6B-CE8DAF537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9" t="12067" r="14065" b="7198"/>
          <a:stretch/>
        </p:blipFill>
        <p:spPr>
          <a:xfrm>
            <a:off x="642755" y="808998"/>
            <a:ext cx="10288164" cy="5312085"/>
          </a:xfrm>
          <a:prstGeom prst="rect">
            <a:avLst/>
          </a:prstGeom>
        </p:spPr>
      </p:pic>
      <p:pic>
        <p:nvPicPr>
          <p:cNvPr id="2" name="Graphic 1" descr="Route (Two Pins With A Path) outline">
            <a:extLst>
              <a:ext uri="{FF2B5EF4-FFF2-40B4-BE49-F238E27FC236}">
                <a16:creationId xmlns:a16="http://schemas.microsoft.com/office/drawing/2014/main" id="{24C8DBC1-985E-F764-7C6E-E7CC9211E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2015" y="31068"/>
            <a:ext cx="905223" cy="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6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1E44CC-F4C4-D375-88FE-797AE2C67FC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423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Cloud Cluster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59E4B8-2A8A-2E7E-6108-77DAE1866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918" y="885239"/>
            <a:ext cx="8946929" cy="49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74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338</Words>
  <Application>Microsoft Office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Office Theme</vt:lpstr>
      <vt:lpstr>Kubernetes for GPS Tracking System</vt:lpstr>
      <vt:lpstr>Project Scope</vt:lpstr>
      <vt:lpstr> Demo</vt:lpstr>
      <vt:lpstr>PowerPoint Presentation</vt:lpstr>
      <vt:lpstr>Edge Cluster</vt:lpstr>
      <vt:lpstr>Edge Cluster</vt:lpstr>
      <vt:lpstr>Cloud Cluster</vt:lpstr>
      <vt:lpstr>Cloud Cluster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ruiz</dc:creator>
  <cp:lastModifiedBy>Daniel Ruiz Leyva</cp:lastModifiedBy>
  <cp:revision>202</cp:revision>
  <dcterms:created xsi:type="dcterms:W3CDTF">2023-08-07T22:56:44Z</dcterms:created>
  <dcterms:modified xsi:type="dcterms:W3CDTF">2023-08-22T04:45:00Z</dcterms:modified>
</cp:coreProperties>
</file>